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300" r:id="rId3"/>
    <p:sldId id="307" r:id="rId4"/>
    <p:sldId id="305" r:id="rId5"/>
    <p:sldId id="308" r:id="rId6"/>
    <p:sldId id="304" r:id="rId7"/>
    <p:sldId id="306" r:id="rId8"/>
    <p:sldId id="313" r:id="rId9"/>
    <p:sldId id="310" r:id="rId10"/>
    <p:sldId id="309" r:id="rId11"/>
    <p:sldId id="311" r:id="rId12"/>
    <p:sldId id="312" r:id="rId13"/>
    <p:sldId id="303" r:id="rId1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563" autoAdjust="0"/>
  </p:normalViewPr>
  <p:slideViewPr>
    <p:cSldViewPr>
      <p:cViewPr varScale="1">
        <p:scale>
          <a:sx n="76" d="100"/>
          <a:sy n="76" d="100"/>
        </p:scale>
        <p:origin x="14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5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Hoja_de_c_lculo_de_Microsoft_Excel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HOSPITALES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HOSPITALES!$B$4:$B$9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HOSPITALES!$C$4:$C$9</c:f>
              <c:numCache>
                <c:formatCode>General</c:formatCode>
                <c:ptCount val="6"/>
                <c:pt idx="0">
                  <c:v>6.42</c:v>
                </c:pt>
                <c:pt idx="1">
                  <c:v>6.68</c:v>
                </c:pt>
                <c:pt idx="2">
                  <c:v>6.65</c:v>
                </c:pt>
                <c:pt idx="3">
                  <c:v>6.75</c:v>
                </c:pt>
                <c:pt idx="4">
                  <c:v>6.7</c:v>
                </c:pt>
                <c:pt idx="5">
                  <c:v>6.54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D2-4B22-A8E8-3694AA4AED5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18451535"/>
        <c:axId val="1718456943"/>
      </c:lineChart>
      <c:catAx>
        <c:axId val="1718451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718456943"/>
        <c:crosses val="autoZero"/>
        <c:auto val="1"/>
        <c:lblAlgn val="ctr"/>
        <c:lblOffset val="100"/>
        <c:noMultiLvlLbl val="0"/>
      </c:catAx>
      <c:valAx>
        <c:axId val="17184569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18451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ATENCIÓN PRIMARIA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APS!$C$38:$C$43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APS!$D$38:$D$43</c:f>
              <c:numCache>
                <c:formatCode>General</c:formatCode>
                <c:ptCount val="6"/>
                <c:pt idx="0">
                  <c:v>6.42</c:v>
                </c:pt>
                <c:pt idx="1">
                  <c:v>6.44</c:v>
                </c:pt>
                <c:pt idx="2">
                  <c:v>6.41</c:v>
                </c:pt>
                <c:pt idx="3">
                  <c:v>6.58</c:v>
                </c:pt>
                <c:pt idx="4">
                  <c:v>6.74</c:v>
                </c:pt>
                <c:pt idx="5">
                  <c:v>6.67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D3-4DEE-9B54-1E1AD531CFE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28575839"/>
        <c:axId val="1628577919"/>
      </c:lineChart>
      <c:catAx>
        <c:axId val="1628575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28577919"/>
        <c:crosses val="autoZero"/>
        <c:auto val="1"/>
        <c:lblAlgn val="ctr"/>
        <c:lblOffset val="100"/>
        <c:noMultiLvlLbl val="0"/>
      </c:catAx>
      <c:valAx>
        <c:axId val="1628577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285758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69000">
          <a:schemeClr val="accent6">
            <a:lumMod val="40000"/>
            <a:lumOff val="60000"/>
          </a:schemeClr>
        </a:gs>
        <a:gs pos="83000">
          <a:schemeClr val="accent6">
            <a:lumMod val="60000"/>
            <a:lumOff val="40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>
      <a:softEdge rad="12700"/>
    </a:effectLst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 err="1"/>
              <a:t>Menor</a:t>
            </a:r>
            <a:r>
              <a:rPr lang="en-US" sz="1400" dirty="0"/>
              <a:t> </a:t>
            </a:r>
            <a:r>
              <a:rPr lang="en-US" sz="1400" dirty="0" err="1"/>
              <a:t>calificación</a:t>
            </a:r>
            <a:r>
              <a:rPr lang="en-US" sz="1400" dirty="0"/>
              <a:t> 2018 </a:t>
            </a:r>
            <a:r>
              <a:rPr lang="en-US" sz="1400" dirty="0" err="1"/>
              <a:t>Hospitales</a:t>
            </a:r>
            <a:endParaRPr lang="en-US" sz="1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pattFill prst="narVert">
              <a:fgClr>
                <a:schemeClr val="accent4"/>
              </a:fgClr>
              <a:bgClr>
                <a:schemeClr val="accent4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4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Hospitales!$B$38:$D$38</c:f>
              <c:strCache>
                <c:ptCount val="3"/>
                <c:pt idx="0">
                  <c:v>1. La forma en que el personal del hospital le saludó durante su período de hospitalización.</c:v>
                </c:pt>
                <c:pt idx="1">
                  <c:v>5. El tiempo que el personal dedicó a atenderle.</c:v>
                </c:pt>
                <c:pt idx="2">
                  <c:v>7. La rapidez con que el personal respondió a los requerimientos que Ud. hizo durante su hospitalización.</c:v>
                </c:pt>
              </c:strCache>
            </c:strRef>
          </c:cat>
          <c:val>
            <c:numRef>
              <c:f>Hospitales!$B$39:$D$39</c:f>
              <c:numCache>
                <c:formatCode>General</c:formatCode>
                <c:ptCount val="3"/>
                <c:pt idx="0">
                  <c:v>6.52</c:v>
                </c:pt>
                <c:pt idx="1">
                  <c:v>6.38</c:v>
                </c:pt>
                <c:pt idx="2">
                  <c:v>6.43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97-4E08-B2DA-C9073AADB1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631767312"/>
        <c:axId val="631770640"/>
      </c:barChart>
      <c:catAx>
        <c:axId val="631767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1770640"/>
        <c:crosses val="autoZero"/>
        <c:auto val="1"/>
        <c:lblAlgn val="ctr"/>
        <c:lblOffset val="100"/>
        <c:noMultiLvlLbl val="0"/>
      </c:catAx>
      <c:valAx>
        <c:axId val="63177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1767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2857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L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Menor</a:t>
            </a:r>
            <a:r>
              <a:rPr lang="en-US" b="1" dirty="0"/>
              <a:t> </a:t>
            </a:r>
            <a:r>
              <a:rPr lang="en-US" b="1" dirty="0" err="1"/>
              <a:t>calificación</a:t>
            </a:r>
            <a:r>
              <a:rPr lang="en-US" b="1" dirty="0"/>
              <a:t> 2018 APS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5710170603674544"/>
          <c:y val="0.16245370370370371"/>
          <c:w val="0.49655796150481191"/>
          <c:h val="0.72088764946048411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APS!$B$35:$E$35</c:f>
              <c:strCache>
                <c:ptCount val="4"/>
                <c:pt idx="0">
                  <c:v>1. La forma en que lo recibieron y saludaron cuando usted llegó a este centro de salud o cuando fue atendido.</c:v>
                </c:pt>
                <c:pt idx="1">
                  <c:v>4. La limpieza de este consultorio (centro de salud).</c:v>
                </c:pt>
                <c:pt idx="2">
                  <c:v>5. Y, qué nota le pone al tiempo que tuvo que esperar desde que llegó o fue citado/a hasta que fue atendido/a.</c:v>
                </c:pt>
                <c:pt idx="3">
                  <c:v>7. La rapidez con que fue atendido/a por personal del SOME.</c:v>
                </c:pt>
              </c:strCache>
            </c:strRef>
          </c:cat>
          <c:val>
            <c:numRef>
              <c:f>APS!$B$36:$E$36</c:f>
              <c:numCache>
                <c:formatCode>General</c:formatCode>
                <c:ptCount val="4"/>
                <c:pt idx="0">
                  <c:v>6.66</c:v>
                </c:pt>
                <c:pt idx="1">
                  <c:v>6.6</c:v>
                </c:pt>
                <c:pt idx="2">
                  <c:v>6.56</c:v>
                </c:pt>
                <c:pt idx="3">
                  <c:v>6.68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3A-4A93-B603-8E1E915B95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25277808"/>
        <c:axId val="625278640"/>
        <c:axId val="0"/>
      </c:bar3DChart>
      <c:catAx>
        <c:axId val="625277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25278640"/>
        <c:crosses val="autoZero"/>
        <c:auto val="1"/>
        <c:lblAlgn val="ctr"/>
        <c:lblOffset val="100"/>
        <c:noMultiLvlLbl val="0"/>
      </c:catAx>
      <c:valAx>
        <c:axId val="6252786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25277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28575" cap="flat" cmpd="sng" algn="ctr">
      <a:solidFill>
        <a:schemeClr val="accent6">
          <a:lumMod val="75000"/>
        </a:schemeClr>
      </a:solidFill>
      <a:round/>
    </a:ln>
    <a:effectLst/>
  </c:spPr>
  <c:txPr>
    <a:bodyPr/>
    <a:lstStyle/>
    <a:p>
      <a:pPr>
        <a:defRPr/>
      </a:pPr>
      <a:endParaRPr lang="es-C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C69417-C93D-410D-B8FC-0402D4041C56}" type="doc">
      <dgm:prSet loTypeId="urn:microsoft.com/office/officeart/2005/8/layout/lProcess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6FC85D9A-F9D1-4E1B-AEC7-F407E561A0A2}">
      <dgm:prSet custT="1"/>
      <dgm:spPr/>
      <dgm:t>
        <a:bodyPr tIns="1260000"/>
        <a:lstStyle/>
        <a:p>
          <a:endParaRPr lang="es-CL" sz="1600" dirty="0" smtClean="0"/>
        </a:p>
        <a:p>
          <a:endParaRPr lang="es-CL" sz="1600" dirty="0" smtClean="0"/>
        </a:p>
        <a:p>
          <a:endParaRPr lang="es-CL" sz="1600" dirty="0" smtClean="0"/>
        </a:p>
        <a:p>
          <a:endParaRPr lang="es-CL" sz="1600" dirty="0" smtClean="0"/>
        </a:p>
        <a:p>
          <a:endParaRPr lang="es-CL" sz="1600" dirty="0" smtClean="0"/>
        </a:p>
        <a:p>
          <a:endParaRPr lang="es-CL" sz="1800" dirty="0" smtClean="0"/>
        </a:p>
        <a:p>
          <a:endParaRPr lang="es-CL" sz="1800" dirty="0" smtClean="0"/>
        </a:p>
        <a:p>
          <a:endParaRPr lang="es-CL" sz="1800" dirty="0" smtClean="0"/>
        </a:p>
        <a:p>
          <a:endParaRPr lang="es-CL" sz="1800" dirty="0" smtClean="0"/>
        </a:p>
        <a:p>
          <a:endParaRPr lang="es-CL" sz="1800" dirty="0" smtClean="0"/>
        </a:p>
        <a:p>
          <a:r>
            <a:rPr lang="es-CL" sz="1800" dirty="0" smtClean="0"/>
            <a:t>Situación de S.U. en el establecimientos en Urgencia, Farmacia y opinión de personas en lista de espera según los reclamos, felicitaciones  y sugerencias.</a:t>
          </a:r>
        </a:p>
        <a:p>
          <a:endParaRPr lang="es-CL" sz="1800" dirty="0" smtClean="0"/>
        </a:p>
        <a:p>
          <a:r>
            <a:rPr lang="es-CL" sz="1800" dirty="0" smtClean="0"/>
            <a:t>Resultados de la encuesta anual de medición del trato usuario, aplicada en noviembre de los 3 últimos períodos.</a:t>
          </a:r>
        </a:p>
        <a:p>
          <a:endParaRPr lang="es-CL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dirty="0" smtClean="0"/>
            <a:t>Mecanismos propios de medición de la S.U.  Como el Indicador de BSC o encuestas.</a:t>
          </a:r>
        </a:p>
        <a:p>
          <a:endParaRPr lang="es-CL" sz="1600" dirty="0" smtClean="0"/>
        </a:p>
        <a:p>
          <a:endParaRPr lang="es-CL" sz="1600" dirty="0" smtClean="0"/>
        </a:p>
        <a:p>
          <a:endParaRPr lang="es-ES" sz="1600" dirty="0"/>
        </a:p>
      </dgm:t>
    </dgm:pt>
    <dgm:pt modelId="{27F436ED-8195-4AC3-8320-C2B994493E4D}" type="parTrans" cxnId="{AD72F0F8-8C1B-4FF4-A392-451580C9D18C}">
      <dgm:prSet/>
      <dgm:spPr/>
      <dgm:t>
        <a:bodyPr/>
        <a:lstStyle/>
        <a:p>
          <a:endParaRPr lang="es-ES"/>
        </a:p>
      </dgm:t>
    </dgm:pt>
    <dgm:pt modelId="{251DAAFF-29ED-462F-84AB-7134A7B41A77}" type="sibTrans" cxnId="{AD72F0F8-8C1B-4FF4-A392-451580C9D18C}">
      <dgm:prSet/>
      <dgm:spPr/>
      <dgm:t>
        <a:bodyPr/>
        <a:lstStyle/>
        <a:p>
          <a:endParaRPr lang="es-ES"/>
        </a:p>
      </dgm:t>
    </dgm:pt>
    <dgm:pt modelId="{ECBCC6FA-2296-4535-9253-A4F76FC84B07}">
      <dgm:prSet custT="1"/>
      <dgm:spPr/>
      <dgm:t>
        <a:bodyPr/>
        <a:lstStyle/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dirty="0" smtClean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000" dirty="0" smtClean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dirty="0" smtClean="0"/>
            <a:t>Análisis de casos emblemáticos en la atención de usuarios e información o presencia mediática por situaciones de S.U.</a:t>
          </a: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800" dirty="0" smtClean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dirty="0" smtClean="0"/>
            <a:t>Trabajo de los Comités de Gestión Usuaria, estableciendo estrategias para la mejora continua.</a:t>
          </a: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800" dirty="0" smtClean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dirty="0" smtClean="0"/>
            <a:t>Otras reuniones con la comunidad.</a:t>
          </a:r>
          <a:endParaRPr lang="es-CL" sz="1800" dirty="0"/>
        </a:p>
      </dgm:t>
    </dgm:pt>
    <dgm:pt modelId="{D709FA4F-D036-4A0F-AE6F-70BD9A30BDD2}" type="parTrans" cxnId="{7C7C077A-30F7-4084-B6C5-AD9DF415A9CB}">
      <dgm:prSet/>
      <dgm:spPr/>
      <dgm:t>
        <a:bodyPr/>
        <a:lstStyle/>
        <a:p>
          <a:endParaRPr lang="es-ES"/>
        </a:p>
      </dgm:t>
    </dgm:pt>
    <dgm:pt modelId="{8B0CF6F9-25F8-4F6F-8EAE-C1687F22CC3D}" type="sibTrans" cxnId="{7C7C077A-30F7-4084-B6C5-AD9DF415A9CB}">
      <dgm:prSet/>
      <dgm:spPr/>
      <dgm:t>
        <a:bodyPr/>
        <a:lstStyle/>
        <a:p>
          <a:endParaRPr lang="es-ES"/>
        </a:p>
      </dgm:t>
    </dgm:pt>
    <dgm:pt modelId="{7BAD40E5-9EE3-4B9E-9790-2025BD95B200}" type="pres">
      <dgm:prSet presAssocID="{4AC69417-C93D-410D-B8FC-0402D4041C5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C0F7F7F0-82FD-45DE-BC8B-5CBC9EADC701}" type="pres">
      <dgm:prSet presAssocID="{6FC85D9A-F9D1-4E1B-AEC7-F407E561A0A2}" presName="compNode" presStyleCnt="0"/>
      <dgm:spPr/>
      <dgm:t>
        <a:bodyPr/>
        <a:lstStyle/>
        <a:p>
          <a:endParaRPr lang="es-ES"/>
        </a:p>
      </dgm:t>
    </dgm:pt>
    <dgm:pt modelId="{0D32CF10-5E0C-4AA3-A493-A139083ACCE9}" type="pres">
      <dgm:prSet presAssocID="{6FC85D9A-F9D1-4E1B-AEC7-F407E561A0A2}" presName="aNode" presStyleLbl="bgShp" presStyleIdx="0" presStyleCnt="2" custLinFactX="-7538" custLinFactNeighborX="-100000"/>
      <dgm:spPr/>
      <dgm:t>
        <a:bodyPr/>
        <a:lstStyle/>
        <a:p>
          <a:endParaRPr lang="es-ES"/>
        </a:p>
      </dgm:t>
    </dgm:pt>
    <dgm:pt modelId="{13CEDB0A-8D44-4052-8BE3-AF9CD8D9D8A8}" type="pres">
      <dgm:prSet presAssocID="{6FC85D9A-F9D1-4E1B-AEC7-F407E561A0A2}" presName="textNode" presStyleLbl="bgShp" presStyleIdx="0" presStyleCnt="2"/>
      <dgm:spPr/>
      <dgm:t>
        <a:bodyPr/>
        <a:lstStyle/>
        <a:p>
          <a:endParaRPr lang="es-ES"/>
        </a:p>
      </dgm:t>
    </dgm:pt>
    <dgm:pt modelId="{0821A529-20C1-482A-A174-B9BE67F0BE9B}" type="pres">
      <dgm:prSet presAssocID="{6FC85D9A-F9D1-4E1B-AEC7-F407E561A0A2}" presName="compChildNode" presStyleCnt="0"/>
      <dgm:spPr/>
      <dgm:t>
        <a:bodyPr/>
        <a:lstStyle/>
        <a:p>
          <a:endParaRPr lang="es-ES"/>
        </a:p>
      </dgm:t>
    </dgm:pt>
    <dgm:pt modelId="{F442F582-5506-473C-B0A0-9A2D87D768F4}" type="pres">
      <dgm:prSet presAssocID="{6FC85D9A-F9D1-4E1B-AEC7-F407E561A0A2}" presName="theInnerList" presStyleCnt="0"/>
      <dgm:spPr/>
      <dgm:t>
        <a:bodyPr/>
        <a:lstStyle/>
        <a:p>
          <a:endParaRPr lang="es-ES"/>
        </a:p>
      </dgm:t>
    </dgm:pt>
    <dgm:pt modelId="{B9E74322-A76E-43D5-A78F-286774984FCD}" type="pres">
      <dgm:prSet presAssocID="{6FC85D9A-F9D1-4E1B-AEC7-F407E561A0A2}" presName="aSpace" presStyleCnt="0"/>
      <dgm:spPr/>
      <dgm:t>
        <a:bodyPr/>
        <a:lstStyle/>
        <a:p>
          <a:endParaRPr lang="es-ES"/>
        </a:p>
      </dgm:t>
    </dgm:pt>
    <dgm:pt modelId="{FCFA1C52-B767-411E-B669-8B8017B465A5}" type="pres">
      <dgm:prSet presAssocID="{ECBCC6FA-2296-4535-9253-A4F76FC84B07}" presName="compNode" presStyleCnt="0"/>
      <dgm:spPr/>
      <dgm:t>
        <a:bodyPr/>
        <a:lstStyle/>
        <a:p>
          <a:endParaRPr lang="es-ES"/>
        </a:p>
      </dgm:t>
    </dgm:pt>
    <dgm:pt modelId="{115BE49F-5575-4114-8CD0-DAF704ABEDE4}" type="pres">
      <dgm:prSet presAssocID="{ECBCC6FA-2296-4535-9253-A4F76FC84B07}" presName="aNode" presStyleLbl="bgShp" presStyleIdx="1" presStyleCnt="2" custLinFactNeighborX="-3581" custLinFactNeighborY="1538"/>
      <dgm:spPr/>
      <dgm:t>
        <a:bodyPr/>
        <a:lstStyle/>
        <a:p>
          <a:endParaRPr lang="es-ES"/>
        </a:p>
      </dgm:t>
    </dgm:pt>
    <dgm:pt modelId="{B307F17C-133B-45A1-8A0D-79EF82699E89}" type="pres">
      <dgm:prSet presAssocID="{ECBCC6FA-2296-4535-9253-A4F76FC84B07}" presName="textNode" presStyleLbl="bgShp" presStyleIdx="1" presStyleCnt="2"/>
      <dgm:spPr/>
      <dgm:t>
        <a:bodyPr/>
        <a:lstStyle/>
        <a:p>
          <a:endParaRPr lang="es-ES"/>
        </a:p>
      </dgm:t>
    </dgm:pt>
    <dgm:pt modelId="{98BFD10A-B0B6-436D-B8DA-C53823E698A0}" type="pres">
      <dgm:prSet presAssocID="{ECBCC6FA-2296-4535-9253-A4F76FC84B07}" presName="compChildNode" presStyleCnt="0"/>
      <dgm:spPr/>
      <dgm:t>
        <a:bodyPr/>
        <a:lstStyle/>
        <a:p>
          <a:endParaRPr lang="es-ES"/>
        </a:p>
      </dgm:t>
    </dgm:pt>
    <dgm:pt modelId="{EBC68DDE-E890-438B-A84C-1AD2E0AD4A67}" type="pres">
      <dgm:prSet presAssocID="{ECBCC6FA-2296-4535-9253-A4F76FC84B07}" presName="theInnerList" presStyleCnt="0"/>
      <dgm:spPr/>
      <dgm:t>
        <a:bodyPr/>
        <a:lstStyle/>
        <a:p>
          <a:endParaRPr lang="es-ES"/>
        </a:p>
      </dgm:t>
    </dgm:pt>
  </dgm:ptLst>
  <dgm:cxnLst>
    <dgm:cxn modelId="{F2C15E14-E9B0-4BB3-AD8F-EB2EC38787E3}" type="presOf" srcId="{6FC85D9A-F9D1-4E1B-AEC7-F407E561A0A2}" destId="{0D32CF10-5E0C-4AA3-A493-A139083ACCE9}" srcOrd="0" destOrd="0" presId="urn:microsoft.com/office/officeart/2005/8/layout/lProcess2"/>
    <dgm:cxn modelId="{AD72F0F8-8C1B-4FF4-A392-451580C9D18C}" srcId="{4AC69417-C93D-410D-B8FC-0402D4041C56}" destId="{6FC85D9A-F9D1-4E1B-AEC7-F407E561A0A2}" srcOrd="0" destOrd="0" parTransId="{27F436ED-8195-4AC3-8320-C2B994493E4D}" sibTransId="{251DAAFF-29ED-462F-84AB-7134A7B41A77}"/>
    <dgm:cxn modelId="{FB726B5D-5896-4A84-B21C-F139B4765DCF}" type="presOf" srcId="{4AC69417-C93D-410D-B8FC-0402D4041C56}" destId="{7BAD40E5-9EE3-4B9E-9790-2025BD95B200}" srcOrd="0" destOrd="0" presId="urn:microsoft.com/office/officeart/2005/8/layout/lProcess2"/>
    <dgm:cxn modelId="{914A2C61-74B9-438D-8658-56C76D95D979}" type="presOf" srcId="{6FC85D9A-F9D1-4E1B-AEC7-F407E561A0A2}" destId="{13CEDB0A-8D44-4052-8BE3-AF9CD8D9D8A8}" srcOrd="1" destOrd="0" presId="urn:microsoft.com/office/officeart/2005/8/layout/lProcess2"/>
    <dgm:cxn modelId="{8190D16A-C7C6-4DB6-B72F-B45C160F6FED}" type="presOf" srcId="{ECBCC6FA-2296-4535-9253-A4F76FC84B07}" destId="{115BE49F-5575-4114-8CD0-DAF704ABEDE4}" srcOrd="0" destOrd="0" presId="urn:microsoft.com/office/officeart/2005/8/layout/lProcess2"/>
    <dgm:cxn modelId="{D8B50D41-D827-4F22-8B48-D5BD0FBB74E2}" type="presOf" srcId="{ECBCC6FA-2296-4535-9253-A4F76FC84B07}" destId="{B307F17C-133B-45A1-8A0D-79EF82699E89}" srcOrd="1" destOrd="0" presId="urn:microsoft.com/office/officeart/2005/8/layout/lProcess2"/>
    <dgm:cxn modelId="{7C7C077A-30F7-4084-B6C5-AD9DF415A9CB}" srcId="{4AC69417-C93D-410D-B8FC-0402D4041C56}" destId="{ECBCC6FA-2296-4535-9253-A4F76FC84B07}" srcOrd="1" destOrd="0" parTransId="{D709FA4F-D036-4A0F-AE6F-70BD9A30BDD2}" sibTransId="{8B0CF6F9-25F8-4F6F-8EAE-C1687F22CC3D}"/>
    <dgm:cxn modelId="{D3C6EB49-7E3C-4D46-9DB7-CC3DE2B64804}" type="presParOf" srcId="{7BAD40E5-9EE3-4B9E-9790-2025BD95B200}" destId="{C0F7F7F0-82FD-45DE-BC8B-5CBC9EADC701}" srcOrd="0" destOrd="0" presId="urn:microsoft.com/office/officeart/2005/8/layout/lProcess2"/>
    <dgm:cxn modelId="{C3F06BB3-0924-4B29-9519-D03F3C58DD8C}" type="presParOf" srcId="{C0F7F7F0-82FD-45DE-BC8B-5CBC9EADC701}" destId="{0D32CF10-5E0C-4AA3-A493-A139083ACCE9}" srcOrd="0" destOrd="0" presId="urn:microsoft.com/office/officeart/2005/8/layout/lProcess2"/>
    <dgm:cxn modelId="{F69B0908-6F53-40AC-91BF-C8B06F93B188}" type="presParOf" srcId="{C0F7F7F0-82FD-45DE-BC8B-5CBC9EADC701}" destId="{13CEDB0A-8D44-4052-8BE3-AF9CD8D9D8A8}" srcOrd="1" destOrd="0" presId="urn:microsoft.com/office/officeart/2005/8/layout/lProcess2"/>
    <dgm:cxn modelId="{F235A752-D59E-484E-B4FE-7E1D446C0438}" type="presParOf" srcId="{C0F7F7F0-82FD-45DE-BC8B-5CBC9EADC701}" destId="{0821A529-20C1-482A-A174-B9BE67F0BE9B}" srcOrd="2" destOrd="0" presId="urn:microsoft.com/office/officeart/2005/8/layout/lProcess2"/>
    <dgm:cxn modelId="{AD8219C7-8989-4E96-80CD-17D9342B7639}" type="presParOf" srcId="{0821A529-20C1-482A-A174-B9BE67F0BE9B}" destId="{F442F582-5506-473C-B0A0-9A2D87D768F4}" srcOrd="0" destOrd="0" presId="urn:microsoft.com/office/officeart/2005/8/layout/lProcess2"/>
    <dgm:cxn modelId="{37DFD330-14A9-4431-9AF6-7D56BBE4AE85}" type="presParOf" srcId="{7BAD40E5-9EE3-4B9E-9790-2025BD95B200}" destId="{B9E74322-A76E-43D5-A78F-286774984FCD}" srcOrd="1" destOrd="0" presId="urn:microsoft.com/office/officeart/2005/8/layout/lProcess2"/>
    <dgm:cxn modelId="{C307ACEA-5F5D-49B2-B33E-85E66CBD9A48}" type="presParOf" srcId="{7BAD40E5-9EE3-4B9E-9790-2025BD95B200}" destId="{FCFA1C52-B767-411E-B669-8B8017B465A5}" srcOrd="2" destOrd="0" presId="urn:microsoft.com/office/officeart/2005/8/layout/lProcess2"/>
    <dgm:cxn modelId="{A2900080-387F-4C2F-BAB2-FBF1023CE04C}" type="presParOf" srcId="{FCFA1C52-B767-411E-B669-8B8017B465A5}" destId="{115BE49F-5575-4114-8CD0-DAF704ABEDE4}" srcOrd="0" destOrd="0" presId="urn:microsoft.com/office/officeart/2005/8/layout/lProcess2"/>
    <dgm:cxn modelId="{74388677-08E8-412E-820D-695AA2E36937}" type="presParOf" srcId="{FCFA1C52-B767-411E-B669-8B8017B465A5}" destId="{B307F17C-133B-45A1-8A0D-79EF82699E89}" srcOrd="1" destOrd="0" presId="urn:microsoft.com/office/officeart/2005/8/layout/lProcess2"/>
    <dgm:cxn modelId="{3D8A35FF-38B6-4FBF-9E2C-08512D36122A}" type="presParOf" srcId="{FCFA1C52-B767-411E-B669-8B8017B465A5}" destId="{98BFD10A-B0B6-436D-B8DA-C53823E698A0}" srcOrd="2" destOrd="0" presId="urn:microsoft.com/office/officeart/2005/8/layout/lProcess2"/>
    <dgm:cxn modelId="{3C63450A-19AF-4345-8276-E57455AF7165}" type="presParOf" srcId="{98BFD10A-B0B6-436D-B8DA-C53823E698A0}" destId="{EBC68DDE-E890-438B-A84C-1AD2E0AD4A6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32CF10-5E0C-4AA3-A493-A139083ACCE9}">
      <dsp:nvSpPr>
        <dsp:cNvPr id="0" name=""/>
        <dsp:cNvSpPr/>
      </dsp:nvSpPr>
      <dsp:spPr>
        <a:xfrm>
          <a:off x="0" y="0"/>
          <a:ext cx="3648185" cy="468052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1260000" rIns="60960" bIns="60960" numCol="1" spcCol="1270" anchor="ctr" anchorCtr="0">
          <a:noAutofit/>
        </a:bodyPr>
        <a:lstStyle/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lvl="0" algn="ctr">
            <a:spcBef>
              <a:spcPct val="0"/>
            </a:spcBef>
          </a:pPr>
          <a:r>
            <a:rPr lang="es-CL" sz="1800" kern="1200" dirty="0" smtClean="0"/>
            <a:t>Situación de S.U. en el establecimientos en Urgencia, Farmacia y opinión de personas en lista de espera según los reclamos, felicitaciones  y sugerencias.</a:t>
          </a:r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lvl="0" algn="ctr">
            <a:spcBef>
              <a:spcPct val="0"/>
            </a:spcBef>
          </a:pPr>
          <a:r>
            <a:rPr lang="es-CL" sz="1800" kern="1200" dirty="0" smtClean="0"/>
            <a:t>Resultados de la encuesta anual de medición del trato usuario, aplicada en noviembre de los 3 últimos períodos.</a:t>
          </a:r>
        </a:p>
        <a:p>
          <a:pPr lvl="0" algn="ctr">
            <a:spcBef>
              <a:spcPct val="0"/>
            </a:spcBef>
          </a:pPr>
          <a:endParaRPr lang="es-CL" sz="18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800" kern="1200" dirty="0" smtClean="0"/>
            <a:t>Mecanismos propios de medición de la S.U.  Como el Indicador de BSC o encuestas.</a:t>
          </a:r>
        </a:p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CL" sz="1600" kern="1200" dirty="0" smtClean="0"/>
        </a:p>
        <a:p>
          <a:pPr lvl="0" algn="ctr">
            <a:spcBef>
              <a:spcPct val="0"/>
            </a:spcBef>
          </a:pPr>
          <a:endParaRPr lang="es-ES" sz="1600" kern="1200" dirty="0"/>
        </a:p>
      </dsp:txBody>
      <dsp:txXfrm>
        <a:off x="0" y="0"/>
        <a:ext cx="3648185" cy="1404156"/>
      </dsp:txXfrm>
    </dsp:sp>
    <dsp:sp modelId="{115BE49F-5575-4114-8CD0-DAF704ABEDE4}">
      <dsp:nvSpPr>
        <dsp:cNvPr id="0" name=""/>
        <dsp:cNvSpPr/>
      </dsp:nvSpPr>
      <dsp:spPr>
        <a:xfrm>
          <a:off x="3794949" y="0"/>
          <a:ext cx="3648185" cy="468052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16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0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Análisis de casos emblemáticos en la atención de usuarios e información o presencia mediática por situaciones de S.U.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8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Trabajo de los Comités de Gestión Usuaria, estableciendo estrategias para la mejora continua.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8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Otras reuniones con la comunidad.</a:t>
          </a:r>
          <a:endParaRPr lang="es-CL" sz="1800" kern="1200" dirty="0"/>
        </a:p>
      </dsp:txBody>
      <dsp:txXfrm>
        <a:off x="3794949" y="0"/>
        <a:ext cx="3648185" cy="1404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B2C1C-0CDD-4493-BB19-EBA1E7BE7A4C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EBDFD-8BA4-421B-8F80-79813BC399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478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999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127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67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3187701" y="2582490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/>
              <a:t>Estilo portada presentación 1, </a:t>
            </a:r>
            <a:r>
              <a:rPr lang="es-ES" dirty="0" err="1" smtClean="0"/>
              <a:t>Verdana</a:t>
            </a:r>
            <a:r>
              <a:rPr lang="es-ES" dirty="0" smtClean="0"/>
              <a:t> Negrita 28pt</a:t>
            </a:r>
            <a:endParaRPr lang="es-E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3187701" y="3623722"/>
            <a:ext cx="5956300" cy="10275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0" i="0">
                <a:solidFill>
                  <a:srgbClr val="4F81BD"/>
                </a:solidFill>
                <a:latin typeface="Verdana"/>
                <a:cs typeface="Verdana"/>
              </a:defRPr>
            </a:lvl1pPr>
          </a:lstStyle>
          <a:p>
            <a:r>
              <a:rPr lang="es-ES" dirty="0" smtClean="0">
                <a:solidFill>
                  <a:schemeClr val="accent1"/>
                </a:solidFill>
              </a:rPr>
              <a:t>(Línea adicional) Subtema </a:t>
            </a:r>
            <a:r>
              <a:rPr lang="es-ES" dirty="0" err="1" smtClean="0">
                <a:solidFill>
                  <a:schemeClr val="accent1"/>
                </a:solidFill>
              </a:rPr>
              <a:t>Verdana</a:t>
            </a:r>
            <a:r>
              <a:rPr lang="es-ES" dirty="0" smtClean="0">
                <a:solidFill>
                  <a:schemeClr val="accent1"/>
                </a:solidFill>
              </a:rPr>
              <a:t> 18pt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0"/>
            <a:ext cx="201889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29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2"/>
          <p:cNvSpPr>
            <a:spLocks noGrp="1"/>
          </p:cNvSpPr>
          <p:nvPr>
            <p:ph idx="18" hasCustomPrompt="1"/>
          </p:nvPr>
        </p:nvSpPr>
        <p:spPr>
          <a:xfrm>
            <a:off x="3479801" y="3035300"/>
            <a:ext cx="5257799" cy="323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500" baseline="0">
                <a:solidFill>
                  <a:schemeClr val="tx1">
                    <a:lumMod val="75000"/>
                  </a:schemeClr>
                </a:solidFill>
                <a:latin typeface="Verdana"/>
                <a:cs typeface="Verdana"/>
              </a:defRPr>
            </a:lvl1pPr>
            <a:lvl2pPr>
              <a:defRPr sz="1800">
                <a:solidFill>
                  <a:schemeClr val="bg1"/>
                </a:solidFill>
                <a:latin typeface="gobCL"/>
                <a:cs typeface="gobCL"/>
              </a:defRPr>
            </a:lvl2pPr>
            <a:lvl3pPr>
              <a:defRPr sz="1800">
                <a:solidFill>
                  <a:schemeClr val="bg1"/>
                </a:solidFill>
                <a:latin typeface="gobCL"/>
                <a:cs typeface="gobCL"/>
              </a:defRPr>
            </a:lvl3pPr>
          </a:lstStyle>
          <a:p>
            <a:pPr lvl="0"/>
            <a:r>
              <a:rPr lang="es-ES_tradnl" dirty="0" smtClean="0"/>
              <a:t>Contenido de la </a:t>
            </a:r>
            <a:r>
              <a:rPr lang="es-ES_tradnl" dirty="0" err="1" smtClean="0"/>
              <a:t>slide</a:t>
            </a:r>
            <a:r>
              <a:rPr lang="es-ES_tradnl" dirty="0" smtClean="0"/>
              <a:t> en dos columnas de texto. </a:t>
            </a:r>
            <a:r>
              <a:rPr lang="es-ES_tradnl" dirty="0" err="1" smtClean="0"/>
              <a:t>Verdana</a:t>
            </a:r>
            <a:r>
              <a:rPr lang="es-ES_tradnl" dirty="0" smtClean="0"/>
              <a:t> 15pt. </a:t>
            </a:r>
          </a:p>
          <a:p>
            <a:pPr lvl="0"/>
            <a:endParaRPr lang="es-ES_tradnl" dirty="0" smtClean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Texto texto texto texto texto texto texto texto texto texto texto texto texto texto texto.</a:t>
            </a:r>
          </a:p>
          <a:p>
            <a:pPr lvl="0"/>
            <a:r>
              <a:rPr lang="es-ES_tradnl" dirty="0" smtClean="0"/>
              <a:t> </a:t>
            </a:r>
          </a:p>
        </p:txBody>
      </p:sp>
      <p:sp>
        <p:nvSpPr>
          <p:cNvPr id="7" name="Marcador de contenido 12"/>
          <p:cNvSpPr>
            <a:spLocks noGrp="1"/>
          </p:cNvSpPr>
          <p:nvPr>
            <p:ph sz="quarter" idx="12" hasCustomPrompt="1"/>
          </p:nvPr>
        </p:nvSpPr>
        <p:spPr>
          <a:xfrm>
            <a:off x="3479800" y="1066801"/>
            <a:ext cx="5257800" cy="990600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1" i="0" spc="0">
                <a:solidFill>
                  <a:schemeClr val="accent1"/>
                </a:solidFill>
                <a:latin typeface="Verdana"/>
              </a:defRPr>
            </a:lvl1pPr>
          </a:lstStyle>
          <a:p>
            <a:pPr lvl="0"/>
            <a:r>
              <a:rPr lang="es-ES" dirty="0" smtClean="0"/>
              <a:t>Titulo del capítulo/tema de la </a:t>
            </a:r>
            <a:r>
              <a:rPr lang="es-ES" dirty="0" err="1" smtClean="0"/>
              <a:t>diapo</a:t>
            </a:r>
            <a:r>
              <a:rPr lang="es-ES" dirty="0" smtClean="0"/>
              <a:t>. en máx. dos líneas. </a:t>
            </a:r>
            <a:r>
              <a:rPr lang="es-ES" dirty="0" err="1" smtClean="0"/>
              <a:t>Verdana</a:t>
            </a:r>
            <a:r>
              <a:rPr lang="es-ES" dirty="0" smtClean="0"/>
              <a:t> Negrita 20pt:</a:t>
            </a:r>
          </a:p>
          <a:p>
            <a:pPr lvl="0"/>
            <a:endParaRPr lang="es-ES" dirty="0" smtClean="0"/>
          </a:p>
        </p:txBody>
      </p:sp>
      <p:sp>
        <p:nvSpPr>
          <p:cNvPr id="8" name="Marcador de contenido 12"/>
          <p:cNvSpPr>
            <a:spLocks noGrp="1"/>
          </p:cNvSpPr>
          <p:nvPr>
            <p:ph sz="quarter" idx="13" hasCustomPrompt="1"/>
          </p:nvPr>
        </p:nvSpPr>
        <p:spPr>
          <a:xfrm>
            <a:off x="3479800" y="2184400"/>
            <a:ext cx="5257800" cy="723900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i="0" spc="0">
                <a:solidFill>
                  <a:srgbClr val="4F81BD"/>
                </a:solidFill>
                <a:latin typeface="Verdana"/>
              </a:defRPr>
            </a:lvl1pPr>
          </a:lstStyle>
          <a:p>
            <a:pPr lvl="0"/>
            <a:r>
              <a:rPr lang="es-ES" dirty="0" smtClean="0"/>
              <a:t>(Línea adicional) Subtema </a:t>
            </a:r>
            <a:r>
              <a:rPr lang="es-ES" dirty="0" err="1" smtClean="0"/>
              <a:t>Verdana</a:t>
            </a:r>
            <a:r>
              <a:rPr lang="es-ES" dirty="0" smtClean="0"/>
              <a:t> 18pt</a:t>
            </a:r>
          </a:p>
          <a:p>
            <a:pPr lvl="0"/>
            <a:endParaRPr lang="es-ES" dirty="0" smtClean="0"/>
          </a:p>
        </p:txBody>
      </p:sp>
      <p:pic>
        <p:nvPicPr>
          <p:cNvPr id="9" name="Picture 8" descr="Complemento-Logo-Gobierno-160x14p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1" y="0"/>
            <a:ext cx="2032000" cy="177800"/>
          </a:xfrm>
          <a:prstGeom prst="rect">
            <a:avLst/>
          </a:prstGeom>
        </p:spPr>
      </p:pic>
      <p:sp>
        <p:nvSpPr>
          <p:cNvPr id="2" name="CuadroTexto 1"/>
          <p:cNvSpPr txBox="1"/>
          <p:nvPr userDrawn="1"/>
        </p:nvSpPr>
        <p:spPr>
          <a:xfrm>
            <a:off x="8454867" y="6475874"/>
            <a:ext cx="3738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F0D743BD-13B2-8146-8C09-0F6A22AE68B5}" type="slidenum">
              <a:rPr lang="es-ES" sz="1000" smtClean="0">
                <a:solidFill>
                  <a:schemeClr val="tx1">
                    <a:lumMod val="65000"/>
                    <a:lumOff val="35000"/>
                  </a:schemeClr>
                </a:solidFill>
                <a:latin typeface="Candara"/>
                <a:cs typeface="Candara"/>
              </a:rPr>
              <a:pPr algn="r"/>
              <a:t>‹Nº›</a:t>
            </a:fld>
            <a:endParaRPr lang="es-ES" sz="1000" dirty="0">
              <a:solidFill>
                <a:schemeClr val="tx1">
                  <a:lumMod val="65000"/>
                  <a:lumOff val="35000"/>
                </a:schemeClr>
              </a:solidFill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356827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928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098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856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00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295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127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220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555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81323-EFEB-4475-8B22-918B866B2424}" type="datetimeFigureOut">
              <a:rPr lang="es-CL" smtClean="0"/>
              <a:t>25-11-2019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C21CF-1F67-4688-B21F-9A2820AF18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329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quarter" idx="11"/>
          </p:nvPr>
        </p:nvSpPr>
        <p:spPr>
          <a:xfrm>
            <a:off x="432928" y="2276872"/>
            <a:ext cx="8345272" cy="113005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s-CL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COMGES 15</a:t>
            </a:r>
          </a:p>
          <a:p>
            <a:pPr algn="ctr"/>
            <a:r>
              <a:rPr lang="es-CL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MEJORAMIENTO DE LA SATISFACCIÓN USUARIA</a:t>
            </a:r>
            <a:endParaRPr lang="es-CL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s-ES_tradnl" sz="3500" dirty="0">
              <a:solidFill>
                <a:schemeClr val="accent1"/>
              </a:solidFill>
              <a:latin typeface="Candara"/>
              <a:ea typeface="Tahoma" panose="020B0604030504040204" pitchFamily="34" charset="0"/>
              <a:cs typeface="Candara"/>
            </a:endParaRPr>
          </a:p>
        </p:txBody>
      </p:sp>
      <p:grpSp>
        <p:nvGrpSpPr>
          <p:cNvPr id="12" name="2 Grupo"/>
          <p:cNvGrpSpPr>
            <a:grpSpLocks/>
          </p:cNvGrpSpPr>
          <p:nvPr/>
        </p:nvGrpSpPr>
        <p:grpSpPr bwMode="auto">
          <a:xfrm>
            <a:off x="181012" y="5301208"/>
            <a:ext cx="4743450" cy="520378"/>
            <a:chOff x="3608088" y="5329398"/>
            <a:chExt cx="4743450" cy="508540"/>
          </a:xfrm>
        </p:grpSpPr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8088" y="5373216"/>
              <a:ext cx="962375" cy="375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5"/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8918" y="5410573"/>
              <a:ext cx="618801" cy="338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6"/>
            <p:cNvPicPr>
              <a:picLocks noChangeAspect="1" noChangeArrowheads="1"/>
            </p:cNvPicPr>
            <p:nvPr/>
          </p:nvPicPr>
          <p:blipFill>
            <a:blip r:embed="rId4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6560" y="5406933"/>
              <a:ext cx="349440" cy="349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pic>
        <p:pic>
          <p:nvPicPr>
            <p:cNvPr id="16" name="Picture 7"/>
            <p:cNvPicPr>
              <a:picLocks noChangeAspect="1" noChangeArrowheads="1"/>
            </p:cNvPicPr>
            <p:nvPr/>
          </p:nvPicPr>
          <p:blipFill>
            <a:blip r:embed="rId5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7493" y="5428780"/>
              <a:ext cx="390581" cy="374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6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3743" y="5420978"/>
              <a:ext cx="637795" cy="32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1 Imagen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2002" y="5329398"/>
              <a:ext cx="352246" cy="508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6" name="2 Grupo"/>
          <p:cNvGrpSpPr>
            <a:grpSpLocks/>
          </p:cNvGrpSpPr>
          <p:nvPr/>
        </p:nvGrpSpPr>
        <p:grpSpPr bwMode="auto">
          <a:xfrm>
            <a:off x="4259080" y="5314738"/>
            <a:ext cx="4743450" cy="523621"/>
            <a:chOff x="3608088" y="5329398"/>
            <a:chExt cx="4743450" cy="508540"/>
          </a:xfrm>
        </p:grpSpPr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8088" y="5373216"/>
              <a:ext cx="962375" cy="375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8918" y="5410573"/>
              <a:ext cx="618801" cy="338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4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6560" y="5406933"/>
              <a:ext cx="349440" cy="349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pic>
        <p:pic>
          <p:nvPicPr>
            <p:cNvPr id="30" name="Picture 7"/>
            <p:cNvPicPr>
              <a:picLocks noChangeAspect="1" noChangeArrowheads="1"/>
            </p:cNvPicPr>
            <p:nvPr/>
          </p:nvPicPr>
          <p:blipFill>
            <a:blip r:embed="rId5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7493" y="5428780"/>
              <a:ext cx="390581" cy="374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6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3743" y="5420978"/>
              <a:ext cx="637795" cy="32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1 Imagen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2002" y="5329398"/>
              <a:ext cx="352246" cy="508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CuadroTexto"/>
          <p:cNvSpPr txBox="1"/>
          <p:nvPr/>
        </p:nvSpPr>
        <p:spPr>
          <a:xfrm>
            <a:off x="878167" y="3010887"/>
            <a:ext cx="745479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16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s-CL" sz="1600" b="1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ES" sz="3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  <a:endParaRPr lang="es-CL" sz="28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2080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8"/>
          </p:nvPr>
        </p:nvSpPr>
        <p:spPr>
          <a:xfrm>
            <a:off x="3779911" y="1412776"/>
            <a:ext cx="4957689" cy="485922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Unidades de Emergencia: 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las capacitaciones de trato al usuario por parte de los funcionarios.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Elaborar material de difusión que fortalezca el buen uso de la red asistencial y categorización en las Unidades de Emergencia.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Realizar mejoras en las salas de espera.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Potenciar el trabajo informativo de los Orientadores de sala.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el trabajo comunitario con las organizaciones sociales y capsulas informativas en los medios de comunicación.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Evaluación de la Satisfacción Usuaria en las UEH.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Incorporar a los guardias en las capacitaciones de Buen trato y de fortalecimiento de la información.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2"/>
          </p:nvPr>
        </p:nvSpPr>
        <p:spPr>
          <a:xfrm>
            <a:off x="467544" y="404664"/>
            <a:ext cx="7982024" cy="64807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Principales temáticas consideradas en los </a:t>
            </a:r>
            <a:r>
              <a:rPr lang="es-CL" dirty="0"/>
              <a:t>P</a:t>
            </a:r>
            <a:r>
              <a:rPr lang="es-CL" dirty="0" smtClean="0"/>
              <a:t>lanes Cuatrienales 2019 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3"/>
          </p:nvPr>
        </p:nvSpPr>
        <p:spPr>
          <a:xfrm>
            <a:off x="683568" y="1340768"/>
            <a:ext cx="2028304" cy="596528"/>
          </a:xfrm>
        </p:spPr>
        <p:txBody>
          <a:bodyPr/>
          <a:lstStyle/>
          <a:p>
            <a:r>
              <a:rPr lang="es-CL" dirty="0" smtClean="0"/>
              <a:t>HOSPITALES </a:t>
            </a: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348880"/>
            <a:ext cx="285750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30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8"/>
          </p:nvPr>
        </p:nvSpPr>
        <p:spPr>
          <a:xfrm>
            <a:off x="3779911" y="1412776"/>
            <a:ext cx="4957689" cy="485922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Farmacia: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Implementar mejoras en la entrega de información a los usuarios sobre el funcionamiento, medicamentos y horarios de las farmacias.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el estado de las salas de espera. 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Establecer estrategias de mejora en las indicaciones de las recetas médicas.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el trato hacia el usuario.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Implementar atención preferencial para AM y personas con discapacidad.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Evaluar y mejorar protocolos y procedimientos de dispensación de fármacos. 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Coordinación entre APS y Hospitales para evaluar arsenal farmacológico y retiro de fármacos.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Implementar mejoras en el suministro, dispensación, reposición oportuna y retiro de medicamentos.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2"/>
          </p:nvPr>
        </p:nvSpPr>
        <p:spPr>
          <a:xfrm>
            <a:off x="467544" y="404664"/>
            <a:ext cx="7982024" cy="64807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Principales temáticas consideradas en los </a:t>
            </a:r>
            <a:r>
              <a:rPr lang="es-CL" dirty="0"/>
              <a:t>P</a:t>
            </a:r>
            <a:r>
              <a:rPr lang="es-CL" dirty="0" smtClean="0"/>
              <a:t>lanes Cuatrienales 2019 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3"/>
          </p:nvPr>
        </p:nvSpPr>
        <p:spPr>
          <a:xfrm>
            <a:off x="683568" y="1340768"/>
            <a:ext cx="2028304" cy="596528"/>
          </a:xfrm>
        </p:spPr>
        <p:txBody>
          <a:bodyPr/>
          <a:lstStyle/>
          <a:p>
            <a:r>
              <a:rPr lang="es-CL" dirty="0" smtClean="0"/>
              <a:t>HOSPITALES </a:t>
            </a:r>
            <a:endParaRPr lang="es-C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54205"/>
            <a:ext cx="2880320" cy="337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94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8"/>
          </p:nvPr>
        </p:nvSpPr>
        <p:spPr>
          <a:xfrm>
            <a:off x="3779911" y="1412776"/>
            <a:ext cx="4957689" cy="485922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Lista de Espera: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los comités de lista de espera en los establecimientos.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Implementación de estrategias de mejoras en la coordinación entre hospitales y APS.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Crear estrategias de educación a la comunidad sobre el proceso de listas de espera, egresos, flujos y tiempos de espera.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Elaborar material informativo sobre el proceso de LE.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el trabajo en red para evitar egresos por NSP.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mbria" panose="02040503050406030204" pitchFamily="18" charset="0"/>
              <a:buChar char="-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Implementación de campaña “Actualiza tus datos”.  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2"/>
          </p:nvPr>
        </p:nvSpPr>
        <p:spPr>
          <a:xfrm>
            <a:off x="467544" y="404664"/>
            <a:ext cx="7982024" cy="64807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Principales temáticas consideradas en los </a:t>
            </a:r>
            <a:r>
              <a:rPr lang="es-CL" dirty="0"/>
              <a:t>P</a:t>
            </a:r>
            <a:r>
              <a:rPr lang="es-CL" dirty="0" smtClean="0"/>
              <a:t>lanes Cuatrienales 2019 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3"/>
          </p:nvPr>
        </p:nvSpPr>
        <p:spPr>
          <a:xfrm>
            <a:off x="683568" y="1340768"/>
            <a:ext cx="2028304" cy="596528"/>
          </a:xfrm>
        </p:spPr>
        <p:txBody>
          <a:bodyPr/>
          <a:lstStyle/>
          <a:p>
            <a:r>
              <a:rPr lang="es-CL" dirty="0" smtClean="0"/>
              <a:t>HOSPITALES </a:t>
            </a: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530132"/>
            <a:ext cx="2845854" cy="262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2"/>
          </p:nvPr>
        </p:nvSpPr>
        <p:spPr>
          <a:xfrm>
            <a:off x="1763688" y="2564904"/>
            <a:ext cx="5257800" cy="990600"/>
          </a:xfrm>
        </p:spPr>
        <p:txBody>
          <a:bodyPr>
            <a:noAutofit/>
          </a:bodyPr>
          <a:lstStyle/>
          <a:p>
            <a:pPr algn="ctr"/>
            <a:r>
              <a:rPr lang="es-ES_tradnl" sz="7200" dirty="0" smtClean="0"/>
              <a:t>GRACIAS</a:t>
            </a:r>
            <a:endParaRPr lang="es-CL" sz="7200" dirty="0"/>
          </a:p>
        </p:txBody>
      </p:sp>
    </p:spTree>
    <p:extLst>
      <p:ext uri="{BB962C8B-B14F-4D97-AF65-F5344CB8AC3E}">
        <p14:creationId xmlns:p14="http://schemas.microsoft.com/office/powerpoint/2010/main" val="418860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83568" y="620688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</a:rPr>
              <a:t>CONSIDERACIONES GENERALES 2019</a:t>
            </a:r>
            <a:endParaRPr lang="es-C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635896" y="3501008"/>
            <a:ext cx="4968552" cy="2585323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dirty="0" smtClean="0"/>
              <a:t>OBJETIVO GENERAL</a:t>
            </a:r>
          </a:p>
          <a:p>
            <a:pPr lvl="0"/>
            <a:r>
              <a:rPr lang="es-CL" dirty="0"/>
              <a:t>Mejorar la satisfacción usuaria en el marco de la gestión integrada de la Red asistencial, en los ámbitos de Acogida, Trato e Información a las personas usuarias en la atención de Urgencia, Farmacia y Lista de Espera Quirúrgica y de Especialidad, en los establecimientos hospitalarios y de la atención primaria de salud.</a:t>
            </a:r>
          </a:p>
          <a:p>
            <a:endParaRPr lang="es-CL" dirty="0"/>
          </a:p>
        </p:txBody>
      </p:sp>
      <p:sp>
        <p:nvSpPr>
          <p:cNvPr id="5" name="Rectángulo redondeado 4"/>
          <p:cNvSpPr/>
          <p:nvPr/>
        </p:nvSpPr>
        <p:spPr>
          <a:xfrm>
            <a:off x="683568" y="1340768"/>
            <a:ext cx="7920880" cy="185158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defRPr/>
            </a:pPr>
            <a:r>
              <a:rPr lang="es-ES" sz="2000" dirty="0"/>
              <a:t>La satisfacción usuaria, constituye una dimensión </a:t>
            </a:r>
            <a:r>
              <a:rPr lang="es-ES" sz="2000" dirty="0" smtClean="0"/>
              <a:t>de </a:t>
            </a:r>
            <a:r>
              <a:rPr lang="es-ES" sz="2000" dirty="0"/>
              <a:t>calidad muy relevante </a:t>
            </a:r>
            <a:r>
              <a:rPr lang="es-ES" sz="2000" dirty="0" smtClean="0"/>
              <a:t>para el MINSAL siendo </a:t>
            </a:r>
            <a:r>
              <a:rPr lang="es-ES" sz="2000" dirty="0"/>
              <a:t>considerada como uno de los principios orientadores de la actual Política de </a:t>
            </a:r>
            <a:r>
              <a:rPr lang="es-ES" sz="2000" dirty="0" smtClean="0"/>
              <a:t>Salud y </a:t>
            </a:r>
            <a:r>
              <a:rPr lang="es-ES" sz="2000" dirty="0"/>
              <a:t>se le define como: "El grado de cumplimiento por parte del sistema de salud respecto de las expectativas del usuario, en relación a los servicios que éste le ofrece". </a:t>
            </a:r>
            <a:endParaRPr lang="es-CL" sz="20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3" y="3501007"/>
            <a:ext cx="3049163" cy="258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57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8"/>
          </p:nvPr>
        </p:nvSpPr>
        <p:spPr>
          <a:xfrm>
            <a:off x="683569" y="2348880"/>
            <a:ext cx="8054032" cy="3923118"/>
          </a:xfrm>
        </p:spPr>
        <p:txBody>
          <a:bodyPr>
            <a:normAutofit fontScale="92500" lnSpcReduction="10000"/>
          </a:bodyPr>
          <a:lstStyle/>
          <a:p>
            <a:pPr marL="285750" lvl="0" indent="-285750" algn="just">
              <a:buBlip>
                <a:blip r:embed="rId2"/>
              </a:buBlip>
            </a:pPr>
            <a:r>
              <a:rPr lang="es-CL" sz="1600" dirty="0"/>
              <a:t>Elaborar un Diagnóstico participativo en Satisfacción usuaria en los ámbitos de Acogida, Trato e Información en Urgencia, Farmacia y lista de espera Quirúrgica/Consulta de especialidad.</a:t>
            </a:r>
          </a:p>
          <a:p>
            <a:pPr lvl="0" algn="just"/>
            <a:endParaRPr lang="es-CL" sz="1600" dirty="0"/>
          </a:p>
          <a:p>
            <a:pPr marL="285750" lvl="0" indent="-285750" algn="just">
              <a:buBlip>
                <a:blip r:embed="rId2"/>
              </a:buBlip>
            </a:pPr>
            <a:r>
              <a:rPr lang="es-CL" sz="1600" dirty="0"/>
              <a:t>Diseñar participativamente un Plan cuatrienal de Mejoramiento de la Satisfacción Usuaria, a partir del Diagnóstico realizado, con definición de acciones, análisis de resultados y evaluación del impacto.</a:t>
            </a:r>
          </a:p>
          <a:p>
            <a:pPr lvl="0" algn="just"/>
            <a:endParaRPr lang="es-CL" sz="1600" dirty="0"/>
          </a:p>
          <a:p>
            <a:pPr marL="285750" lvl="0" indent="-285750" algn="just">
              <a:buBlip>
                <a:blip r:embed="rId2"/>
              </a:buBlip>
            </a:pPr>
            <a:r>
              <a:rPr lang="es-CL" sz="1600" dirty="0"/>
              <a:t>Implementar anualmente las acciones del Plan cuatrienal diseñado.</a:t>
            </a:r>
          </a:p>
          <a:p>
            <a:pPr lvl="0" algn="just"/>
            <a:endParaRPr lang="es-CL" sz="1600" dirty="0"/>
          </a:p>
          <a:p>
            <a:pPr marL="285750" lvl="0" indent="-285750" algn="just">
              <a:buBlip>
                <a:blip r:embed="rId2"/>
              </a:buBlip>
            </a:pPr>
            <a:r>
              <a:rPr lang="es-CL" sz="1600" dirty="0"/>
              <a:t>Mejorar la experiencia de la espera de  las personas usuarias que se encuentran aguardando atención de salud con resolución quirúrgica y consulta de especialidad, en especial, en el Trato e Información.</a:t>
            </a:r>
          </a:p>
          <a:p>
            <a:pPr lvl="0" algn="just"/>
            <a:endParaRPr lang="es-CL" sz="1600" dirty="0"/>
          </a:p>
          <a:p>
            <a:pPr marL="285750" lvl="0" indent="-285750" algn="just">
              <a:buBlip>
                <a:blip r:embed="rId2"/>
              </a:buBlip>
            </a:pPr>
            <a:r>
              <a:rPr lang="es-CL" sz="1600" dirty="0"/>
              <a:t>Desarrollar las evaluaciones cuantitativas y cualitativas de las acciones del Plan implementado y realizar el cierre de brechas correspondiente.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3"/>
          </p:nvPr>
        </p:nvSpPr>
        <p:spPr>
          <a:xfrm>
            <a:off x="683568" y="1412776"/>
            <a:ext cx="3108424" cy="452512"/>
          </a:xfrm>
        </p:spPr>
        <p:txBody>
          <a:bodyPr/>
          <a:lstStyle/>
          <a:p>
            <a:r>
              <a:rPr lang="es-CL" dirty="0" smtClean="0"/>
              <a:t>Objetivos Específicos </a:t>
            </a:r>
            <a:endParaRPr lang="es-CL" dirty="0"/>
          </a:p>
        </p:txBody>
      </p:sp>
      <p:sp>
        <p:nvSpPr>
          <p:cNvPr id="6" name="CuadroTexto 5"/>
          <p:cNvSpPr txBox="1"/>
          <p:nvPr/>
        </p:nvSpPr>
        <p:spPr>
          <a:xfrm>
            <a:off x="683568" y="620688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</a:rPr>
              <a:t>CONSIDERACIONES GENERALES 2019</a:t>
            </a:r>
            <a:endParaRPr lang="es-C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70" t="17169" r="25204" b="24548"/>
          <a:stretch/>
        </p:blipFill>
        <p:spPr>
          <a:xfrm>
            <a:off x="6835370" y="279810"/>
            <a:ext cx="1925051" cy="192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478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redondeado 4"/>
          <p:cNvSpPr/>
          <p:nvPr/>
        </p:nvSpPr>
        <p:spPr>
          <a:xfrm>
            <a:off x="1042988" y="476250"/>
            <a:ext cx="7273428" cy="936526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CL" dirty="0" smtClean="0">
                <a:solidFill>
                  <a:schemeClr val="tx1"/>
                </a:solidFill>
              </a:rPr>
              <a:t>En etapa diagnóstica se debía considerar antecedentes relacionados con: </a:t>
            </a:r>
            <a:endParaRPr lang="es-CL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679213759"/>
              </p:ext>
            </p:extLst>
          </p:nvPr>
        </p:nvGraphicFramePr>
        <p:xfrm>
          <a:off x="971600" y="1556792"/>
          <a:ext cx="7577569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050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2"/>
          </p:nvPr>
        </p:nvSpPr>
        <p:spPr>
          <a:xfrm>
            <a:off x="323528" y="404664"/>
            <a:ext cx="8414072" cy="850031"/>
          </a:xfrm>
        </p:spPr>
        <p:txBody>
          <a:bodyPr/>
          <a:lstStyle/>
          <a:p>
            <a:r>
              <a:rPr lang="es-CL" dirty="0" smtClean="0"/>
              <a:t>RESULTADOS REGIONALES ENCUESTA TRATO USUARIO</a:t>
            </a:r>
            <a:endParaRPr lang="es-CL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80515"/>
              </p:ext>
            </p:extLst>
          </p:nvPr>
        </p:nvGraphicFramePr>
        <p:xfrm>
          <a:off x="484094" y="84268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7613677"/>
              </p:ext>
            </p:extLst>
          </p:nvPr>
        </p:nvGraphicFramePr>
        <p:xfrm>
          <a:off x="3684494" y="3626223"/>
          <a:ext cx="491995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682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83568" y="404664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</a:rPr>
              <a:t>ITEM CON MENOR EVALUACIÓN 2018</a:t>
            </a:r>
            <a:endParaRPr lang="es-C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2537905"/>
              </p:ext>
            </p:extLst>
          </p:nvPr>
        </p:nvGraphicFramePr>
        <p:xfrm>
          <a:off x="827584" y="1052736"/>
          <a:ext cx="5760640" cy="2617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383890"/>
              </p:ext>
            </p:extLst>
          </p:nvPr>
        </p:nvGraphicFramePr>
        <p:xfrm>
          <a:off x="2843808" y="3789040"/>
          <a:ext cx="5436096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9080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99592" y="2213740"/>
            <a:ext cx="7200800" cy="35394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Urgencia: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el trato de los funcionarios respecto a la acogida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la entrega de información respecto al funcionamiento del SAPU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coordinación de las ambulancias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Optimizar el tiempo de atención</a:t>
            </a:r>
          </a:p>
          <a:p>
            <a:pPr>
              <a:spcAft>
                <a:spcPts val="0"/>
              </a:spcAft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Farmacia/Botiquín: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Implementar mejoras en la infraestructura de Farmacia, que permita acceder a todos.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Ampliar los horarios de atención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el trato de los funcionarios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Evaluar las filas preferenciales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Implementar mejoras en las indicaciones de los medicamentos. </a:t>
            </a:r>
          </a:p>
          <a:p>
            <a:pPr>
              <a:spcAft>
                <a:spcPts val="0"/>
              </a:spcAft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Listas de Espera: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Mayor claridad de los procesos asociados a la espera por interconsulta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Educar a la población sobre la importancia de mantener actualizados sus datos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la información por parte del médico cuando son derivados, motivos y especialidades para evitar confusiones y olvidos.</a:t>
            </a:r>
            <a:endParaRPr lang="es-CL" sz="1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275856" y="1463091"/>
            <a:ext cx="1440160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</a:rPr>
              <a:t>APS  </a:t>
            </a:r>
            <a:endParaRPr lang="es-C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39056" y="404664"/>
            <a:ext cx="8165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solidFill>
                  <a:schemeClr val="accent1">
                    <a:lumMod val="75000"/>
                  </a:schemeClr>
                </a:solidFill>
              </a:rPr>
              <a:t>En la etapa diagnóstica de los Establecimientos fue posible observar principalmente temas relacionados con:     </a:t>
            </a:r>
            <a:endParaRPr lang="es-CL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9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8"/>
          </p:nvPr>
        </p:nvSpPr>
        <p:spPr>
          <a:xfrm>
            <a:off x="2987824" y="1196752"/>
            <a:ext cx="5749777" cy="507524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Urgencia: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el trato hacia los usuarios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Potenciar la información a la comunidad sobre el funcionamiento de SAPU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Educar a la población sobre acceso, categorización, uso de la red y horarios SAPU. 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Farmacia/Botiquín: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trato al usuario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infraestructura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Educar a la población sobre funcionamiento y dispensación de fármacos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Informar a la comunidad a través de diversos medios sobre horarios, extensión horaria, etc.  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Listas de Espera: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Actualizar datos de los usuarios para evitar pérdidas de horas y egresos por NSP.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Actualización de las listas de espera.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Informar a la población sobre el proceso de listas de espera.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CL" sz="16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el trabajo en red entre APS y Hospitales.</a:t>
            </a:r>
            <a:endParaRPr lang="es-CL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2"/>
          </p:nvPr>
        </p:nvSpPr>
        <p:spPr>
          <a:xfrm>
            <a:off x="467544" y="404664"/>
            <a:ext cx="7982024" cy="64807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Principales temáticas consideradas en los </a:t>
            </a:r>
            <a:r>
              <a:rPr lang="es-CL" dirty="0"/>
              <a:t>P</a:t>
            </a:r>
            <a:r>
              <a:rPr lang="es-CL" dirty="0" smtClean="0"/>
              <a:t>lanes Cuatrienales 2019 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3"/>
          </p:nvPr>
        </p:nvSpPr>
        <p:spPr>
          <a:xfrm>
            <a:off x="827584" y="1412776"/>
            <a:ext cx="1512168" cy="596528"/>
          </a:xfrm>
        </p:spPr>
        <p:txBody>
          <a:bodyPr/>
          <a:lstStyle/>
          <a:p>
            <a:r>
              <a:rPr lang="es-CL" sz="2800" dirty="0" smtClean="0"/>
              <a:t>APS</a:t>
            </a:r>
            <a:r>
              <a:rPr lang="es-CL" dirty="0" smtClean="0"/>
              <a:t> </a:t>
            </a:r>
            <a:endParaRPr lang="es-C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28" y="3140968"/>
            <a:ext cx="2438400" cy="294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4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83568" y="2213740"/>
            <a:ext cx="7704856" cy="41857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Unidades de Emergencia: 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el trabajo relacionado con mejorar el Trato a los usuarios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la entrega de información a los usuarios en general.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Reforzar la educación a la población sobre la categorización de Urgencias.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Potenciar una acogida más favorable a los usuarios.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los Protocolos de Atención en las Unidades de Emergencia.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Farmacia: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Fortalecer la entrega de información a los usuarios.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logística de las Unidades de Farmacia para mejorar los procesos de entrega de medicamentos.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Evaluar alternativas para mejorar la entrega de medicamentos a los enfermos crónicos.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la acogida y trato hacia los usuarios.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Favorecer la educación hacia la población en el uso racional de medicamentos y respeto por los tratamientos.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Lista de Espera: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Mejorar los canales de comunicación entre referencia y </a:t>
            </a:r>
            <a:r>
              <a:rPr lang="es-CL" sz="14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contra referencia</a:t>
            </a: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Entregar información clara y precisa a los usuarios durante su proceso de espera.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Reforzar con la población la mantención de datos actualizados.</a:t>
            </a:r>
            <a:endParaRPr lang="es-CL" sz="16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mbria" panose="02040503050406030204" pitchFamily="18" charset="0"/>
              <a:buChar char="-"/>
            </a:pPr>
            <a:r>
              <a:rPr lang="es-CL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Potenciar el conocimiento de la población en el flujo del proceso. </a:t>
            </a:r>
            <a:endParaRPr lang="es-CL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987824" y="1453466"/>
            <a:ext cx="2304256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</a:rPr>
              <a:t>HOSPITALES  </a:t>
            </a:r>
            <a:endParaRPr lang="es-C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39056" y="404664"/>
            <a:ext cx="8165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solidFill>
                  <a:schemeClr val="accent1">
                    <a:lumMod val="75000"/>
                  </a:schemeClr>
                </a:solidFill>
              </a:rPr>
              <a:t>En la etapa diagnóstica de los Establecimientos fue posible observar principalmente temas relacionados con:     </a:t>
            </a:r>
            <a:endParaRPr lang="es-CL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49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Words>1072</Words>
  <Application>Microsoft Office PowerPoint</Application>
  <PresentationFormat>Presentación en pantalla (4:3)</PresentationFormat>
  <Paragraphs>142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</vt:lpstr>
      <vt:lpstr>Candara</vt:lpstr>
      <vt:lpstr>gobCL</vt:lpstr>
      <vt:lpstr>Symbol</vt:lpstr>
      <vt:lpstr>Tahoma</vt:lpstr>
      <vt:lpstr>Times New Roman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Comunicaciones Internas</dc:title>
  <dc:creator>María Paz Catalán - Pepa</dc:creator>
  <cp:lastModifiedBy>Yesica Barraza</cp:lastModifiedBy>
  <cp:revision>105</cp:revision>
  <dcterms:created xsi:type="dcterms:W3CDTF">2016-09-05T22:59:47Z</dcterms:created>
  <dcterms:modified xsi:type="dcterms:W3CDTF">2019-11-25T13:22:28Z</dcterms:modified>
</cp:coreProperties>
</file>